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6" r:id="rId20"/>
    <p:sldId id="275" r:id="rId21"/>
    <p:sldId id="26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smtClean="0"/>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261D462-A271-4826-9FEA-E5E985FB4CA5}" type="datetimeFigureOut">
              <a:rPr lang="tr-TR" smtClean="0"/>
              <a:t>18.02.2020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261D462-A271-4826-9FEA-E5E985FB4CA5}" type="datetimeFigureOut">
              <a:rPr lang="tr-TR" smtClean="0"/>
              <a:t>18.02.2020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261D462-A271-4826-9FEA-E5E985FB4CA5}" type="datetimeFigureOut">
              <a:rPr lang="tr-TR" smtClean="0"/>
              <a:t>18.02.2020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61D462-A271-4826-9FEA-E5E985FB4CA5}" type="datetimeFigureOut">
              <a:rPr lang="tr-TR" smtClean="0"/>
              <a:t>18.02.2020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4" name="Date Placeholder 3"/>
          <p:cNvSpPr>
            <a:spLocks noGrp="1"/>
          </p:cNvSpPr>
          <p:nvPr>
            <p:ph type="dt" sz="half" idx="10"/>
          </p:nvPr>
        </p:nvSpPr>
        <p:spPr/>
        <p:txBody>
          <a:bodyPr/>
          <a:lstStyle/>
          <a:p>
            <a:fld id="{0261D462-A271-4826-9FEA-E5E985FB4CA5}" type="datetimeFigureOut">
              <a:rPr lang="tr-TR" smtClean="0"/>
              <a:t>18.02.2020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61D462-A271-4826-9FEA-E5E985FB4CA5}" type="datetimeFigureOut">
              <a:rPr lang="tr-TR" smtClean="0"/>
              <a:t>18.02.2020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BCD65F-7C9B-488E-B2F8-2EC070ABD87A}"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61D462-A271-4826-9FEA-E5E985FB4CA5}" type="datetimeFigureOut">
              <a:rPr lang="tr-TR" smtClean="0"/>
              <a:t>18.02.2020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0261D462-A271-4826-9FEA-E5E985FB4CA5}" type="datetimeFigureOut">
              <a:rPr lang="tr-TR" smtClean="0"/>
              <a:t>18.02.2020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1D462-A271-4826-9FEA-E5E985FB4CA5}" type="datetimeFigureOut">
              <a:rPr lang="tr-TR" smtClean="0"/>
              <a:t>18.02.2020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0261D462-A271-4826-9FEA-E5E985FB4CA5}" type="datetimeFigureOut">
              <a:rPr lang="tr-TR" smtClean="0"/>
              <a:t>18.02.2020</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4BCD65F-7C9B-488E-B2F8-2EC070ABD87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smtClean="0"/>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61D462-A271-4826-9FEA-E5E985FB4CA5}" type="datetimeFigureOut">
              <a:rPr lang="tr-TR" smtClean="0"/>
              <a:t>18.02.2020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BCD65F-7C9B-488E-B2F8-2EC070ABD87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261D462-A271-4826-9FEA-E5E985FB4CA5}" type="datetimeFigureOut">
              <a:rPr lang="tr-TR" smtClean="0"/>
              <a:t>18.02.2020</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4BCD65F-7C9B-488E-B2F8-2EC070ABD8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myo.duzce.edu.tr/Sayfa/9286/staj"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YÖNETİM VE ORGANİZASYON BÖLÜMÜ LOJİSTİK PROGRAMI</a:t>
            </a:r>
            <a:endParaRPr lang="tr-TR" dirty="0"/>
          </a:p>
        </p:txBody>
      </p:sp>
      <p:sp>
        <p:nvSpPr>
          <p:cNvPr id="3" name="Alt Başlık 2"/>
          <p:cNvSpPr>
            <a:spLocks noGrp="1"/>
          </p:cNvSpPr>
          <p:nvPr>
            <p:ph type="subTitle" idx="1"/>
          </p:nvPr>
        </p:nvSpPr>
        <p:spPr/>
        <p:txBody>
          <a:bodyPr/>
          <a:lstStyle/>
          <a:p>
            <a:r>
              <a:rPr lang="tr-TR" dirty="0" smtClean="0"/>
              <a:t>STAJ PROGRAMI TANITIMI</a:t>
            </a:r>
            <a:endParaRPr lang="tr-TR" dirty="0"/>
          </a:p>
        </p:txBody>
      </p:sp>
    </p:spTree>
    <p:extLst>
      <p:ext uri="{BB962C8B-B14F-4D97-AF65-F5344CB8AC3E}">
        <p14:creationId xmlns:p14="http://schemas.microsoft.com/office/powerpoint/2010/main" val="372811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STAJLA İLGİLİ TAVSİYELER</a:t>
            </a:r>
            <a:endParaRPr lang="tr-TR" dirty="0"/>
          </a:p>
        </p:txBody>
      </p:sp>
      <p:sp>
        <p:nvSpPr>
          <p:cNvPr id="3" name="İçerik Yer Tutucusu 2"/>
          <p:cNvSpPr>
            <a:spLocks noGrp="1"/>
          </p:cNvSpPr>
          <p:nvPr>
            <p:ph idx="1"/>
          </p:nvPr>
        </p:nvSpPr>
        <p:spPr>
          <a:xfrm>
            <a:off x="822960" y="1100628"/>
            <a:ext cx="7520940" cy="5568732"/>
          </a:xfrm>
        </p:spPr>
        <p:txBody>
          <a:bodyPr>
            <a:normAutofit fontScale="77500" lnSpcReduction="20000"/>
          </a:bodyPr>
          <a:lstStyle/>
          <a:p>
            <a:endParaRPr lang="tr-TR" sz="900" b="0" dirty="0">
              <a:solidFill>
                <a:srgbClr val="000000"/>
              </a:solidFill>
              <a:latin typeface="Century Schoolbook"/>
            </a:endParaRPr>
          </a:p>
          <a:p>
            <a:endParaRPr lang="tr-TR" sz="900" b="0" dirty="0">
              <a:latin typeface="Century Schoolbook"/>
            </a:endParaRP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1- Staj defteri devam çizelgesi </a:t>
            </a:r>
            <a:r>
              <a:rPr lang="tr-TR" sz="1500" i="1" u="sng" dirty="0">
                <a:latin typeface="Arial" panose="020B0604020202020204" pitchFamily="34" charset="0"/>
                <a:ea typeface="Times New Roman"/>
                <a:cs typeface="Arial" panose="020B0604020202020204" pitchFamily="34" charset="0"/>
              </a:rPr>
              <a:t>günlük</a:t>
            </a:r>
            <a:r>
              <a:rPr lang="tr-TR" sz="1500" dirty="0">
                <a:latin typeface="Arial" panose="020B0604020202020204" pitchFamily="34" charset="0"/>
                <a:ea typeface="Times New Roman"/>
                <a:cs typeface="Arial" panose="020B0604020202020204" pitchFamily="34" charset="0"/>
              </a:rPr>
              <a:t> olarak doldurularak, iş yeri sorumlusuna imzalatılacaktır.</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2- İzinsiz ve mazeretsiz olarak 3 gün üst üste devamsızlık yapan ya da staj dönemi boyunca staj süresinin % 10’u oranında devamsızlık yapan stajyer öğrencinin stajına son verilir. </a:t>
            </a:r>
            <a:r>
              <a:rPr lang="tr-TR" sz="1500" u="sng" dirty="0">
                <a:latin typeface="Arial" panose="020B0604020202020204" pitchFamily="34" charset="0"/>
                <a:ea typeface="Times New Roman"/>
                <a:cs typeface="Arial" panose="020B0604020202020204" pitchFamily="34" charset="0"/>
              </a:rPr>
              <a:t>Yani 30 iş günü süren stajda öğrenciler en fazla 2 gün devamsızlık yapabilir.</a:t>
            </a:r>
            <a:endParaRPr lang="tr-TR" sz="1500" dirty="0">
              <a:latin typeface="Arial" panose="020B0604020202020204" pitchFamily="34" charset="0"/>
              <a:ea typeface="Times New Roman"/>
              <a:cs typeface="Arial" panose="020B0604020202020204" pitchFamily="34" charset="0"/>
            </a:endParaRP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3- Kendinizi kurumun bir personeli olarak görüp, işinize ciddiyetle başlamayınız. Mesai saatlerine titizlikle uyunuz.</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4- Kurumdaki / iş yerindeki amirlerin emirlerine kesinlikle uyunuz.</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5- Kurumdaki / iş yerindeki mesai arkadaşlarınız ile iş ilişkilerinizde saygılı olunuz.</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6- İdeolojik tartışmalardan, yersiz konuşmalardan, ısrarlı fikir beyanlarından ve benzeri kötü davranışlardan kaçınınız.</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7- Çalışmalarınızı gününü gününe değerlendiriniz. İşinizi günü gününe yapınız. Ayrıca çalışmalarınızı staj defterine geçirirken ilgili belge ve resimleri sayfalar yapıştırabilir veya dosanıza ek olarak ekleyebilirsiniz. Günlük çalışmalarınızı her günün bitiminde yetkiliye imzalatınız.</a:t>
            </a:r>
          </a:p>
          <a:p>
            <a:pPr marL="228600">
              <a:lnSpc>
                <a:spcPct val="150000"/>
              </a:lnSpc>
              <a:spcAft>
                <a:spcPts val="0"/>
              </a:spcAft>
            </a:pPr>
            <a:r>
              <a:rPr lang="tr-TR" sz="1500" dirty="0">
                <a:latin typeface="Arial" panose="020B0604020202020204" pitchFamily="34" charset="0"/>
                <a:ea typeface="Times New Roman"/>
                <a:cs typeface="Arial" panose="020B0604020202020204" pitchFamily="34" charset="0"/>
              </a:rPr>
              <a:t>8- Staj yaparken araç ve gereçleri bizzat kullanmaya çalışınız. Bilgi ve tecrübenizi azami seviyeye çıkarma çabası içinde olunuz.</a:t>
            </a:r>
          </a:p>
          <a:p>
            <a:endParaRPr lang="tr-TR" dirty="0"/>
          </a:p>
        </p:txBody>
      </p:sp>
    </p:spTree>
    <p:extLst>
      <p:ext uri="{BB962C8B-B14F-4D97-AF65-F5344CB8AC3E}">
        <p14:creationId xmlns:p14="http://schemas.microsoft.com/office/powerpoint/2010/main" val="230156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DOSYASI NASIL DOLDURULUR / NASIL DOLDURULMAZ</a:t>
            </a:r>
            <a:endParaRPr lang="tr-TR" dirty="0"/>
          </a:p>
        </p:txBody>
      </p:sp>
      <p:sp>
        <p:nvSpPr>
          <p:cNvPr id="3" name="İçerik Yer Tutucusu 2"/>
          <p:cNvSpPr>
            <a:spLocks noGrp="1"/>
          </p:cNvSpPr>
          <p:nvPr>
            <p:ph idx="1"/>
          </p:nvPr>
        </p:nvSpPr>
        <p:spPr/>
        <p:txBody>
          <a:bodyPr/>
          <a:lstStyle/>
          <a:p>
            <a:pPr>
              <a:spcAft>
                <a:spcPts val="0"/>
              </a:spcAft>
            </a:pPr>
            <a:r>
              <a:rPr lang="tr-TR" dirty="0">
                <a:latin typeface="Arial"/>
                <a:ea typeface="Arial"/>
                <a:cs typeface="Arial"/>
              </a:rPr>
              <a:t>Staj 30 iş günüdür ve staj defterinde her gün için bir sayfa ayrılmıştır.</a:t>
            </a:r>
            <a:endParaRPr lang="tr-TR" sz="1100" dirty="0">
              <a:latin typeface="Calibri"/>
              <a:ea typeface="Calibri"/>
              <a:cs typeface="Arial"/>
            </a:endParaRPr>
          </a:p>
          <a:p>
            <a:pPr>
              <a:lnSpc>
                <a:spcPts val="1000"/>
              </a:lnSpc>
              <a:spcAft>
                <a:spcPts val="0"/>
              </a:spcAft>
            </a:pPr>
            <a:r>
              <a:rPr lang="tr-TR" dirty="0">
                <a:latin typeface="Times New Roman"/>
                <a:ea typeface="Times New Roman"/>
                <a:cs typeface="Arial"/>
              </a:rPr>
              <a:t> </a:t>
            </a:r>
            <a:endParaRPr lang="tr-TR" sz="1100" dirty="0">
              <a:latin typeface="Calibri"/>
              <a:ea typeface="Calibri"/>
              <a:cs typeface="Arial"/>
            </a:endParaRPr>
          </a:p>
          <a:p>
            <a:pPr algn="just">
              <a:lnSpc>
                <a:spcPct val="148000"/>
              </a:lnSpc>
              <a:spcAft>
                <a:spcPts val="0"/>
              </a:spcAft>
            </a:pPr>
            <a:r>
              <a:rPr lang="tr-TR" dirty="0" smtClean="0">
                <a:latin typeface="Arial"/>
                <a:ea typeface="Arial"/>
                <a:cs typeface="Arial"/>
              </a:rPr>
              <a:t>      Staj </a:t>
            </a:r>
            <a:r>
              <a:rPr lang="tr-TR" dirty="0">
                <a:latin typeface="Arial"/>
                <a:ea typeface="Arial"/>
                <a:cs typeface="Arial"/>
              </a:rPr>
              <a:t>defterinin her bir sayfası, staj dönemi boyunca her sayfa bir gün olacak şekilde gün gün tarihlendirilir. Tarihler sadece iş günlerini kapsar, hafta sonları ve resmi tatil günleri yazılmaz. Staj defterinin her bir sayfasına, o gün yapmış olduğunuz işin ne olduğunu değil, yaptığınız işler ilgili detaylı bilgiler yazmanız gerekmektedir.</a:t>
            </a:r>
            <a:endParaRPr lang="tr-TR" sz="1100" dirty="0">
              <a:latin typeface="Calibri"/>
              <a:ea typeface="Calibri"/>
              <a:cs typeface="Arial"/>
            </a:endParaRPr>
          </a:p>
          <a:p>
            <a:endParaRPr lang="tr-TR" dirty="0"/>
          </a:p>
        </p:txBody>
      </p:sp>
    </p:spTree>
    <p:extLst>
      <p:ext uri="{BB962C8B-B14F-4D97-AF65-F5344CB8AC3E}">
        <p14:creationId xmlns:p14="http://schemas.microsoft.com/office/powerpoint/2010/main" val="1849911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275856" y="523853"/>
            <a:ext cx="5544616" cy="5509200"/>
          </a:xfrm>
          <a:prstGeom prst="rect">
            <a:avLst/>
          </a:prstGeom>
          <a:noFill/>
        </p:spPr>
        <p:txBody>
          <a:bodyPr wrap="square" rtlCol="0">
            <a:spAutoFit/>
          </a:bodyPr>
          <a:lstStyle/>
          <a:p>
            <a:pPr algn="just"/>
            <a:r>
              <a:rPr lang="tr-TR" sz="3200" dirty="0" smtClean="0"/>
              <a:t>Örneğin, «Formları doldurdum» yazmak yerine; Bu formların ne işe yaradığı, işlemin hangi aşamasında kullanıldığı, formda hangi alanların olduğu, hangi alanların nasıl doldurulduğu, nelere dikkat edilmesi gerektiği, formu kimlerin onayladığı, onay sırasında nelere dikkat edildiği gibi bilgiler yazılabilir.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2880320" cy="6120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18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87824" y="476672"/>
            <a:ext cx="5356076" cy="4968552"/>
          </a:xfrm>
        </p:spPr>
        <p:txBody>
          <a:bodyPr>
            <a:normAutofit fontScale="62500" lnSpcReduction="20000"/>
          </a:bodyPr>
          <a:lstStyle/>
          <a:p>
            <a:pPr>
              <a:lnSpc>
                <a:spcPct val="170000"/>
              </a:lnSpc>
            </a:pPr>
            <a:r>
              <a:rPr lang="tr-TR" dirty="0" smtClean="0"/>
              <a:t>	</a:t>
            </a:r>
            <a:r>
              <a:rPr lang="tr-TR" sz="2400" dirty="0" smtClean="0">
                <a:latin typeface="Times New Roman" panose="02020603050405020304" pitchFamily="18" charset="0"/>
                <a:cs typeface="Times New Roman" panose="02020603050405020304" pitchFamily="18" charset="0"/>
              </a:rPr>
              <a:t>Staj defterinin günlük sayfalar halinde olması, günlük tutar gibi yazılacağı anlamına gelmemektedir. Staj defteri sayfalarına sadece yapmış olduğunuz işin detayları ile ilgili bilgiler yazmalısınız.</a:t>
            </a:r>
          </a:p>
          <a:p>
            <a:pPr>
              <a:lnSpc>
                <a:spcPct val="170000"/>
              </a:lnSpc>
            </a:pPr>
            <a:endParaRPr lang="tr-TR" sz="2400" dirty="0" smtClean="0">
              <a:latin typeface="Times New Roman" panose="02020603050405020304" pitchFamily="18" charset="0"/>
              <a:cs typeface="Times New Roman" panose="02020603050405020304" pitchFamily="18" charset="0"/>
            </a:endParaRPr>
          </a:p>
          <a:p>
            <a:pPr>
              <a:lnSpc>
                <a:spcPct val="170000"/>
              </a:lnSpc>
            </a:pPr>
            <a:r>
              <a:rPr lang="tr-TR" sz="2400" dirty="0" smtClean="0">
                <a:latin typeface="Times New Roman" panose="02020603050405020304" pitchFamily="18" charset="0"/>
                <a:cs typeface="Times New Roman" panose="02020603050405020304" pitchFamily="18" charset="0"/>
              </a:rPr>
              <a:t>	Ancak bazen işler bir günde bitmez.  Örneğin, tüm staj boyunca sadece bir proje ya da iş ile ilgili çalışmış olabileceğiniz gibi sadece bir gün içerisinde bir den fazla işte yapmış olabilirsiniz.</a:t>
            </a:r>
          </a:p>
          <a:p>
            <a:pPr>
              <a:lnSpc>
                <a:spcPct val="170000"/>
              </a:lnSpc>
            </a:pPr>
            <a:endParaRPr lang="tr-TR" sz="2400" dirty="0" smtClean="0">
              <a:latin typeface="Times New Roman" panose="02020603050405020304" pitchFamily="18" charset="0"/>
              <a:cs typeface="Times New Roman" panose="02020603050405020304" pitchFamily="18" charset="0"/>
            </a:endParaRPr>
          </a:p>
          <a:p>
            <a:pPr>
              <a:lnSpc>
                <a:spcPct val="170000"/>
              </a:lnSpc>
            </a:pPr>
            <a:r>
              <a:rPr lang="tr-TR" sz="2400" dirty="0" smtClean="0">
                <a:latin typeface="Times New Roman" panose="02020603050405020304" pitchFamily="18" charset="0"/>
                <a:cs typeface="Times New Roman" panose="02020603050405020304" pitchFamily="18" charset="0"/>
              </a:rPr>
              <a:t>	Böyle durumlarda günlük değil, belirli bir işin aşamalarını staj  defteri sayfalarına gün tarihine bakmaksızın yazabilirsiniz.</a:t>
            </a:r>
            <a:endParaRPr lang="tr-TR" sz="2400"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2723381"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197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15816" y="476672"/>
            <a:ext cx="5428084" cy="4203805"/>
          </a:xfrm>
        </p:spPr>
        <p:txBody>
          <a:bodyPr>
            <a:noAutofit/>
          </a:bodyPr>
          <a:lstStyle/>
          <a:p>
            <a:pPr>
              <a:lnSpc>
                <a:spcPct val="200000"/>
              </a:lnSpc>
            </a:pPr>
            <a:r>
              <a:rPr lang="tr-TR" sz="1400" dirty="0" smtClean="0">
                <a:latin typeface="Times New Roman" panose="02020603050405020304" pitchFamily="18" charset="0"/>
                <a:cs typeface="Times New Roman" panose="02020603050405020304" pitchFamily="18" charset="0"/>
              </a:rPr>
              <a:t>         İşin farklı bir boyutu ise, hiçbir işin yapılmadığı günlerdir. Gerçekten de herhangi bir işin yapılmadığı koca bir gün geçirmiş olabilirsiniz. Ancak bu staj defterinin o günkü sayfasını boş bırakacağınız anlamına gelmez. Böyle bir durumda, o güne ait sayfaya daha önceki çalışmalarınızın devamını, çalışma konunuz ile ilgili teorik bilgi, kullandığınız ekipman, cihaz, yazılım ile ilgili bilgi ya da işyeri ile ilgili bilgiler  yazabilirsiniz.</a:t>
            </a:r>
          </a:p>
          <a:p>
            <a:pPr>
              <a:lnSpc>
                <a:spcPct val="200000"/>
              </a:lnSpc>
            </a:pPr>
            <a:endParaRPr lang="tr-TR" sz="1400" dirty="0" smtClean="0">
              <a:latin typeface="Times New Roman" panose="02020603050405020304" pitchFamily="18" charset="0"/>
              <a:cs typeface="Times New Roman" panose="02020603050405020304" pitchFamily="18" charset="0"/>
            </a:endParaRPr>
          </a:p>
          <a:p>
            <a:pPr>
              <a:lnSpc>
                <a:spcPct val="200000"/>
              </a:lnSpc>
            </a:pPr>
            <a:r>
              <a:rPr lang="tr-TR" sz="1400" dirty="0" smtClean="0">
                <a:latin typeface="Times New Roman" panose="02020603050405020304" pitchFamily="18" charset="0"/>
                <a:cs typeface="Times New Roman" panose="02020603050405020304" pitchFamily="18" charset="0"/>
              </a:rPr>
              <a:t>	Staj defterinin sayfalarını doldurulurken, yapmış olduğunuz işi, işyeri politikalarına ters düşmeyecek şeklinde  fotoğraf, şema, çizim, proje, örnek form, fotokopiler gibi ek materyaller  ile desteklemeniz gerekir.</a:t>
            </a:r>
            <a:endParaRPr lang="tr-TR" sz="1400" dirty="0">
              <a:latin typeface="Times New Roman" panose="02020603050405020304" pitchFamily="18" charset="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4664"/>
            <a:ext cx="2808312"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2537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692696"/>
            <a:ext cx="7520940" cy="3987781"/>
          </a:xfrm>
        </p:spPr>
        <p:txBody>
          <a:bodyPr/>
          <a:lstStyle/>
          <a:p>
            <a:pPr>
              <a:lnSpc>
                <a:spcPct val="150000"/>
              </a:lnSpc>
            </a:pPr>
            <a:r>
              <a:rPr lang="tr-TR" b="0" dirty="0" smtClean="0">
                <a:solidFill>
                  <a:srgbClr val="000000"/>
                </a:solidFill>
                <a:latin typeface="Arial"/>
              </a:rPr>
              <a:t>	</a:t>
            </a:r>
            <a:r>
              <a:rPr lang="tr-TR" sz="2000" b="0" dirty="0" smtClean="0">
                <a:solidFill>
                  <a:srgbClr val="000000"/>
                </a:solidFill>
                <a:latin typeface="Times New Roman" panose="02020603050405020304" pitchFamily="18" charset="0"/>
                <a:cs typeface="Times New Roman" panose="02020603050405020304" pitchFamily="18" charset="0"/>
              </a:rPr>
              <a:t>Mümkünse</a:t>
            </a:r>
            <a:r>
              <a:rPr lang="tr-TR" sz="2000" b="0" dirty="0">
                <a:solidFill>
                  <a:srgbClr val="000000"/>
                </a:solidFill>
                <a:latin typeface="Times New Roman" panose="02020603050405020304" pitchFamily="18" charset="0"/>
                <a:cs typeface="Times New Roman" panose="02020603050405020304" pitchFamily="18" charset="0"/>
              </a:rPr>
              <a:t>, o günkü iş ile ilgili materyali uygun büyüklükte kesip ilgili sayfaya bir yapıştırıcı ile yapıştırabilirsiniz. Eğer eklemek isteğiniz materyal proje, ozalit gibi bir sayfaya yapıştırılamayacak kadar büyükse, bunu uygun bir şekilde katlayıp, bir poşet dosya içerisinde staj defterinize ekleyebilirsiniz.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199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712968" cy="5040560"/>
          </a:xfrm>
        </p:spPr>
        <p:txBody>
          <a:bodyPr>
            <a:normAutofit/>
          </a:bodyPr>
          <a:lstStyle/>
          <a:p>
            <a:pPr>
              <a:lnSpc>
                <a:spcPct val="150000"/>
              </a:lnSpc>
            </a:pPr>
            <a:r>
              <a:rPr lang="tr-TR" b="0" dirty="0" smtClean="0">
                <a:solidFill>
                  <a:srgbClr val="000000"/>
                </a:solidFill>
                <a:latin typeface="Arial"/>
              </a:rPr>
              <a:t>      Stajlarda </a:t>
            </a:r>
            <a:r>
              <a:rPr lang="tr-TR" b="0" dirty="0">
                <a:solidFill>
                  <a:srgbClr val="000000"/>
                </a:solidFill>
                <a:latin typeface="Arial"/>
              </a:rPr>
              <a:t>karşılaşılan diğer bir problem ise, rutin (sürekli aynı şeylerin aynı şekilde yapıldığı) işlerdir. </a:t>
            </a:r>
            <a:endParaRPr lang="tr-TR" b="0" dirty="0" smtClean="0">
              <a:solidFill>
                <a:srgbClr val="000000"/>
              </a:solidFill>
              <a:latin typeface="Arial"/>
            </a:endParaRPr>
          </a:p>
          <a:p>
            <a:pPr>
              <a:lnSpc>
                <a:spcPct val="150000"/>
              </a:lnSpc>
            </a:pPr>
            <a:r>
              <a:rPr lang="tr-TR" b="0" dirty="0" smtClean="0">
                <a:solidFill>
                  <a:srgbClr val="000000"/>
                </a:solidFill>
                <a:latin typeface="Arial"/>
              </a:rPr>
              <a:t>       Prensip </a:t>
            </a:r>
            <a:r>
              <a:rPr lang="tr-TR" b="0" dirty="0">
                <a:solidFill>
                  <a:srgbClr val="000000"/>
                </a:solidFill>
                <a:latin typeface="Arial"/>
              </a:rPr>
              <a:t>olarak işyerleri, stajyer öğrencileri firmanın farklı departmanlarında </a:t>
            </a:r>
            <a:r>
              <a:rPr lang="tr-TR" b="0" dirty="0" smtClean="0">
                <a:solidFill>
                  <a:srgbClr val="000000"/>
                </a:solidFill>
                <a:latin typeface="Arial"/>
              </a:rPr>
              <a:t>dönüşümlü </a:t>
            </a:r>
            <a:r>
              <a:rPr lang="tr-TR" b="0" dirty="0">
                <a:solidFill>
                  <a:srgbClr val="000000"/>
                </a:solidFill>
                <a:latin typeface="Arial"/>
              </a:rPr>
              <a:t>olarak çalıştırması gerekmektedir. </a:t>
            </a:r>
            <a:endParaRPr lang="tr-TR" b="0" dirty="0" smtClean="0">
              <a:solidFill>
                <a:srgbClr val="000000"/>
              </a:solidFill>
              <a:latin typeface="Arial"/>
            </a:endParaRPr>
          </a:p>
          <a:p>
            <a:pPr>
              <a:lnSpc>
                <a:spcPct val="150000"/>
              </a:lnSpc>
            </a:pPr>
            <a:r>
              <a:rPr lang="tr-TR" b="0" dirty="0" smtClean="0"/>
              <a:t>	Stajyer </a:t>
            </a:r>
            <a:r>
              <a:rPr lang="tr-TR" b="0" dirty="0"/>
              <a:t>olmanın gereği de budur zaten. Ancak maalesef bazı işyerleri stajyer öğrencileri bir işçi gibi çalıştırıp sadece ticari amaçları için kullanmaktadır. Eğer bu durumda bir stajyer iseniz, boynunuzu büküp staj boyunca aynı şekilde çalışmak yerine farklı bölümlerde çalışmayı talep etmeli, soru sormalı, bilgi toplamalı ve neyi niçin yaptığınızı sorgulamalısınız. </a:t>
            </a:r>
          </a:p>
          <a:p>
            <a:pPr>
              <a:lnSpc>
                <a:spcPct val="150000"/>
              </a:lnSpc>
            </a:pPr>
            <a:r>
              <a:rPr lang="tr-TR" b="0" dirty="0" smtClean="0"/>
              <a:t>	Sonuç </a:t>
            </a:r>
            <a:r>
              <a:rPr lang="tr-TR" b="0" dirty="0"/>
              <a:t>olarak, staj yerinde rutin iş yapıyor olmak, staj defterinizin her bir sayfasına da hep aynı şeyleri yazabileceğiniz anlamına gelmiyor. İşyerinden elde edeceğiniz farklı bilgileri yazabilir, yaptığınız işte kullanmış olduğunuz cihazları, nasıl kullanıldıklarını ayrı ayrı yazabilirsiniz. </a:t>
            </a:r>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4941169"/>
            <a:ext cx="6715125" cy="1916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599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87824" y="332656"/>
            <a:ext cx="5760640" cy="5472608"/>
          </a:xfrm>
        </p:spPr>
        <p:txBody>
          <a:bodyPr>
            <a:normAutofit/>
          </a:bodyPr>
          <a:lstStyle/>
          <a:p>
            <a:pPr>
              <a:lnSpc>
                <a:spcPct val="150000"/>
              </a:lnSpc>
            </a:pPr>
            <a:r>
              <a:rPr lang="tr-TR" b="0" dirty="0" smtClean="0">
                <a:solidFill>
                  <a:srgbClr val="000000"/>
                </a:solidFill>
                <a:latin typeface="Arial"/>
              </a:rPr>
              <a:t>     </a:t>
            </a:r>
            <a:r>
              <a:rPr lang="tr-TR" sz="2000" b="0" dirty="0" smtClean="0">
                <a:solidFill>
                  <a:srgbClr val="000000"/>
                </a:solidFill>
                <a:latin typeface="Times New Roman" panose="02020603050405020304" pitchFamily="18" charset="0"/>
                <a:cs typeface="Times New Roman" panose="02020603050405020304" pitchFamily="18" charset="0"/>
              </a:rPr>
              <a:t>Staj </a:t>
            </a:r>
            <a:r>
              <a:rPr lang="tr-TR" sz="2000" b="0" dirty="0">
                <a:solidFill>
                  <a:srgbClr val="000000"/>
                </a:solidFill>
                <a:latin typeface="Times New Roman" panose="02020603050405020304" pitchFamily="18" charset="0"/>
                <a:cs typeface="Times New Roman" panose="02020603050405020304" pitchFamily="18" charset="0"/>
              </a:rPr>
              <a:t>defterinizin her bir sayfasını işyerindeki staj amirinize imzalatıp </a:t>
            </a:r>
            <a:r>
              <a:rPr lang="tr-TR" sz="2000" b="0" dirty="0" err="1">
                <a:solidFill>
                  <a:srgbClr val="000000"/>
                </a:solidFill>
                <a:latin typeface="Times New Roman" panose="02020603050405020304" pitchFamily="18" charset="0"/>
                <a:cs typeface="Times New Roman" panose="02020603050405020304" pitchFamily="18" charset="0"/>
              </a:rPr>
              <a:t>kaşeleterek</a:t>
            </a:r>
            <a:r>
              <a:rPr lang="tr-TR" sz="2000" b="0" dirty="0">
                <a:solidFill>
                  <a:srgbClr val="000000"/>
                </a:solidFill>
                <a:latin typeface="Times New Roman" panose="02020603050405020304" pitchFamily="18" charset="0"/>
                <a:cs typeface="Times New Roman" panose="02020603050405020304" pitchFamily="18" charset="0"/>
              </a:rPr>
              <a:t> onaylatmak zorundasınız, aksi halde onaylanmamış günler stajdan sayılmaz. İşyerindeki staj amirinizin uygun gördüğü şekilde her bir sayfasını ister günlük ister staj sonunda staj defterini tamamen doldurduktan sonra toplu bir şekilde onaylatabilirsiniz. Bu konuda öncelikle işyerinizdeki staj amirinizle görüşünüz. </a:t>
            </a:r>
            <a:endParaRPr lang="tr-TR" sz="2000" dirty="0">
              <a:latin typeface="Times New Roman" panose="02020603050405020304" pitchFamily="18" charset="0"/>
              <a:cs typeface="Times New Roman" panose="02020603050405020304"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8680"/>
            <a:ext cx="3203848" cy="3838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3341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640960" cy="6048672"/>
          </a:xfrm>
        </p:spPr>
        <p:txBody>
          <a:bodyPr>
            <a:normAutofit lnSpcReduction="10000"/>
          </a:bodyPr>
          <a:lstStyle/>
          <a:p>
            <a:r>
              <a:rPr lang="tr-TR" dirty="0">
                <a:solidFill>
                  <a:srgbClr val="000000"/>
                </a:solidFill>
                <a:latin typeface="Arial"/>
              </a:rPr>
              <a:t>Staj defterini hazırlarken ve hazırlamadan önce şunları dikkate almanız iyi olacaktır; </a:t>
            </a:r>
            <a:endParaRPr lang="tr-TR" b="0" dirty="0">
              <a:solidFill>
                <a:srgbClr val="000000"/>
              </a:solidFill>
              <a:latin typeface="Arial"/>
            </a:endParaRPr>
          </a:p>
          <a:p>
            <a:pPr>
              <a:lnSpc>
                <a:spcPct val="150000"/>
              </a:lnSpc>
            </a:pPr>
            <a:r>
              <a:rPr lang="tr-TR" b="0" dirty="0">
                <a:solidFill>
                  <a:srgbClr val="000000"/>
                </a:solidFill>
                <a:latin typeface="Arial"/>
              </a:rPr>
              <a:t>İnsan unutur. Eğer hiçbir not almadan kayıt tutmadan staj defterinizi staj bittikten sonra yazmayı düşünüyorsanız, staj bittikten sonra yazacak bir şey bulmazsınız. </a:t>
            </a:r>
          </a:p>
          <a:p>
            <a:pPr>
              <a:lnSpc>
                <a:spcPct val="150000"/>
              </a:lnSpc>
            </a:pPr>
            <a:r>
              <a:rPr lang="tr-TR" b="0" dirty="0">
                <a:solidFill>
                  <a:srgbClr val="000000"/>
                </a:solidFill>
                <a:latin typeface="Arial"/>
              </a:rPr>
              <a:t>İşlerle ilgili neyi nasıl niçin yaptığınızı notlar alın, fotoğraf çekin, şemaları, diyagramları fotokopi çekin, işle ilgili elde edebildiğiniz her türlü materyali toplayın. </a:t>
            </a:r>
          </a:p>
          <a:p>
            <a:pPr>
              <a:lnSpc>
                <a:spcPct val="150000"/>
              </a:lnSpc>
            </a:pPr>
            <a:r>
              <a:rPr lang="tr-TR" b="0" dirty="0">
                <a:solidFill>
                  <a:srgbClr val="000000"/>
                </a:solidFill>
                <a:latin typeface="Arial"/>
              </a:rPr>
              <a:t>Topladığınız materyallerin üzerine tarih atın, hangi işle ilgili, işin hangi aşaması ile ilgili olduğunu gösteren küçük notlar yazın. Aksi halde staj sonunda neyin ne olduğu belli olmayan bir dosya yığınıyla karşılaşırsınız. </a:t>
            </a:r>
          </a:p>
          <a:p>
            <a:pPr>
              <a:lnSpc>
                <a:spcPct val="150000"/>
              </a:lnSpc>
            </a:pPr>
            <a:r>
              <a:rPr lang="tr-TR" b="0" dirty="0">
                <a:solidFill>
                  <a:srgbClr val="000000"/>
                </a:solidFill>
                <a:latin typeface="Arial"/>
              </a:rPr>
              <a:t>Soru sorun. Ticari hayatta hiç kimse durduk yerde birine bir şey öğretmeye uğraşmaz. Ola ki biri size bir şeyler öğretmeye çabalıyorsa ona da saygı duyun ve söylediklerini dikkatle dinleyin. </a:t>
            </a:r>
          </a:p>
          <a:p>
            <a:pPr>
              <a:lnSpc>
                <a:spcPct val="150000"/>
              </a:lnSpc>
            </a:pPr>
            <a:r>
              <a:rPr lang="tr-TR" b="0" dirty="0">
                <a:solidFill>
                  <a:srgbClr val="000000"/>
                </a:solidFill>
                <a:latin typeface="Arial"/>
              </a:rPr>
              <a:t>Aldığınız yanıtları o an olmasa bile müsait olduğunuz bir anda hemen bir kenara ya da daha iyisi bu iş için ayrılmış bir ajandaya, not defterine yazın. Hafızanıza güvenmeyin. </a:t>
            </a:r>
          </a:p>
          <a:p>
            <a:pPr>
              <a:lnSpc>
                <a:spcPct val="150000"/>
              </a:lnSpc>
            </a:pPr>
            <a:r>
              <a:rPr lang="tr-TR" b="0" dirty="0">
                <a:solidFill>
                  <a:srgbClr val="000000"/>
                </a:solidFill>
                <a:latin typeface="Arial"/>
              </a:rPr>
              <a:t>Eğer zamanınız uyuyorsa staj defterinizi günlük olarak doldurun. Ancak staj defterinizi kesinlikle işyerinde ve özellikle mesai saatleri içerisinde doldurmaya çalışmayın. Staj defterinizi iş çıkışı evinizde doldurun. </a:t>
            </a:r>
            <a:endParaRPr lang="tr-TR" dirty="0"/>
          </a:p>
        </p:txBody>
      </p:sp>
    </p:spTree>
    <p:extLst>
      <p:ext uri="{BB962C8B-B14F-4D97-AF65-F5344CB8AC3E}">
        <p14:creationId xmlns:p14="http://schemas.microsoft.com/office/powerpoint/2010/main" val="2732404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865418624"/>
              </p:ext>
            </p:extLst>
          </p:nvPr>
        </p:nvGraphicFramePr>
        <p:xfrm>
          <a:off x="847217" y="260648"/>
          <a:ext cx="7521574" cy="1744249"/>
        </p:xfrm>
        <a:graphic>
          <a:graphicData uri="http://schemas.openxmlformats.org/drawingml/2006/table">
            <a:tbl>
              <a:tblPr firstRow="1" firstCol="1" bandRow="1"/>
              <a:tblGrid>
                <a:gridCol w="3104261"/>
                <a:gridCol w="2056613"/>
                <a:gridCol w="2360700"/>
              </a:tblGrid>
              <a:tr h="270777">
                <a:tc>
                  <a:txBody>
                    <a:bodyPr/>
                    <a:lstStyle/>
                    <a:p>
                      <a:pPr>
                        <a:lnSpc>
                          <a:spcPct val="150000"/>
                        </a:lnSpc>
                        <a:spcAft>
                          <a:spcPts val="0"/>
                        </a:spcAft>
                      </a:pPr>
                      <a:r>
                        <a:rPr lang="tr-TR" sz="1200" b="1" dirty="0">
                          <a:effectLst/>
                          <a:latin typeface="Times New Roman"/>
                          <a:ea typeface="Calibri"/>
                          <a:cs typeface="Arial"/>
                        </a:rPr>
                        <a:t>DEĞERLENDİRME KRİTERLERİ</a:t>
                      </a:r>
                      <a:endParaRPr lang="tr-TR" sz="900" dirty="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1200" b="1">
                          <a:effectLst/>
                          <a:latin typeface="Times New Roman"/>
                          <a:ea typeface="Calibri"/>
                          <a:cs typeface="Arial"/>
                        </a:rPr>
                        <a:t>                KATKISI</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1200" b="1">
                          <a:effectLst/>
                          <a:latin typeface="Times New Roman"/>
                          <a:ea typeface="Calibri"/>
                          <a:cs typeface="Arial"/>
                        </a:rPr>
                        <a:t>AÇIKLAMA</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6">
                <a:tc>
                  <a:txBody>
                    <a:bodyPr/>
                    <a:lstStyle/>
                    <a:p>
                      <a:pPr>
                        <a:lnSpc>
                          <a:spcPct val="150000"/>
                        </a:lnSpc>
                        <a:spcAft>
                          <a:spcPts val="0"/>
                        </a:spcAft>
                      </a:pPr>
                      <a:r>
                        <a:rPr lang="tr-TR" sz="1200" b="1">
                          <a:effectLst/>
                          <a:latin typeface="Times New Roman"/>
                          <a:ea typeface="Calibri"/>
                          <a:cs typeface="Arial"/>
                        </a:rPr>
                        <a:t>Staj Dosyası+ Denetçi Öğretim Elemanı Notu</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500" dirty="0">
                          <a:effectLst/>
                          <a:latin typeface="Times New Roman"/>
                          <a:ea typeface="Calibri"/>
                          <a:cs typeface="Arial"/>
                        </a:rPr>
                        <a:t>%30+%15</a:t>
                      </a:r>
                      <a:endParaRPr lang="tr-TR" sz="900" dirty="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900">
                          <a:effectLst/>
                          <a:latin typeface="Times New Roman"/>
                          <a:ea typeface="Calibri"/>
                          <a:cs typeface="Arial"/>
                        </a:rPr>
                        <a:t>Denetim yapılamamışsa dosyanın başarı notuna katkısı %45 olarak değerlendirilecektir.</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41">
                <a:tc>
                  <a:txBody>
                    <a:bodyPr/>
                    <a:lstStyle/>
                    <a:p>
                      <a:pPr>
                        <a:lnSpc>
                          <a:spcPct val="150000"/>
                        </a:lnSpc>
                        <a:spcAft>
                          <a:spcPts val="0"/>
                        </a:spcAft>
                      </a:pPr>
                      <a:r>
                        <a:rPr lang="tr-TR" sz="1200" b="1">
                          <a:effectLst/>
                          <a:latin typeface="Times New Roman"/>
                          <a:ea typeface="Calibri"/>
                          <a:cs typeface="Arial"/>
                        </a:rPr>
                        <a:t>İşveren Raporu Değerlendirme Notu</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500">
                          <a:effectLst/>
                          <a:latin typeface="Times New Roman"/>
                          <a:ea typeface="Calibri"/>
                          <a:cs typeface="Arial"/>
                        </a:rPr>
                        <a:t>%30</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900">
                          <a:effectLst/>
                          <a:latin typeface="Calibri"/>
                          <a:ea typeface="Calibri"/>
                          <a:cs typeface="Arial"/>
                        </a:rPr>
                        <a:t> </a:t>
                      </a: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41">
                <a:tc>
                  <a:txBody>
                    <a:bodyPr/>
                    <a:lstStyle/>
                    <a:p>
                      <a:pPr>
                        <a:lnSpc>
                          <a:spcPct val="150000"/>
                        </a:lnSpc>
                        <a:spcAft>
                          <a:spcPts val="0"/>
                        </a:spcAft>
                      </a:pPr>
                      <a:r>
                        <a:rPr lang="tr-TR" sz="1200" b="1">
                          <a:effectLst/>
                          <a:latin typeface="Times New Roman"/>
                          <a:ea typeface="Calibri"/>
                          <a:cs typeface="Arial"/>
                        </a:rPr>
                        <a:t>Mülakat Notu (Yazılı Sınav + Sözlü Sınav)</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500">
                          <a:effectLst/>
                          <a:latin typeface="Times New Roman"/>
                          <a:ea typeface="Calibri"/>
                          <a:cs typeface="Arial"/>
                        </a:rPr>
                        <a:t>%25 (%15+%10)</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900">
                          <a:effectLst/>
                          <a:latin typeface="Calibri"/>
                          <a:ea typeface="Calibri"/>
                          <a:cs typeface="Arial"/>
                        </a:rPr>
                        <a:t> </a:t>
                      </a: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41">
                <a:tc>
                  <a:txBody>
                    <a:bodyPr/>
                    <a:lstStyle/>
                    <a:p>
                      <a:pPr>
                        <a:lnSpc>
                          <a:spcPct val="150000"/>
                        </a:lnSpc>
                        <a:spcAft>
                          <a:spcPts val="0"/>
                        </a:spcAft>
                      </a:pPr>
                      <a:r>
                        <a:rPr lang="tr-TR" sz="1200" b="1">
                          <a:effectLst/>
                          <a:latin typeface="Times New Roman"/>
                          <a:ea typeface="Calibri"/>
                          <a:cs typeface="Arial"/>
                        </a:rPr>
                        <a:t>TOPLAM</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500">
                          <a:effectLst/>
                          <a:latin typeface="Times New Roman"/>
                          <a:ea typeface="Calibri"/>
                          <a:cs typeface="Arial"/>
                        </a:rPr>
                        <a:t>%100</a:t>
                      </a:r>
                      <a:endParaRPr lang="tr-TR" sz="900">
                        <a:effectLst/>
                        <a:latin typeface="Calibri"/>
                        <a:ea typeface="Calibri"/>
                        <a:cs typeface="Arial"/>
                      </a:endParaRP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900" dirty="0">
                          <a:effectLst/>
                          <a:latin typeface="Calibri"/>
                          <a:ea typeface="Calibri"/>
                          <a:cs typeface="Arial"/>
                        </a:rPr>
                        <a:t> </a:t>
                      </a:r>
                    </a:p>
                  </a:txBody>
                  <a:tcPr marL="58024" marR="58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Metin kutusu 2"/>
          <p:cNvSpPr txBox="1"/>
          <p:nvPr/>
        </p:nvSpPr>
        <p:spPr>
          <a:xfrm>
            <a:off x="323528" y="2204864"/>
            <a:ext cx="8640960" cy="4233467"/>
          </a:xfrm>
          <a:prstGeom prst="rect">
            <a:avLst/>
          </a:prstGeom>
          <a:noFill/>
        </p:spPr>
        <p:txBody>
          <a:bodyPr wrap="square" rtlCol="0">
            <a:spAutoFit/>
          </a:bodyPr>
          <a:lstStyle/>
          <a:p>
            <a:pPr marL="342900" lvl="0" indent="-342900">
              <a:lnSpc>
                <a:spcPct val="115000"/>
              </a:lnSpc>
              <a:spcAft>
                <a:spcPts val="0"/>
              </a:spcAft>
              <a:buFont typeface="+mj-lt"/>
              <a:buAutoNum type="arabicPeriod"/>
            </a:pPr>
            <a:r>
              <a:rPr lang="tr-TR" dirty="0" smtClean="0">
                <a:effectLst/>
                <a:latin typeface="Times New Roman"/>
                <a:ea typeface="Calibri"/>
                <a:cs typeface="Arial"/>
              </a:rPr>
              <a:t>Bu değerlendirme sonucunda başarı notu 65 olan öğrenci başarılı sayılır.</a:t>
            </a:r>
            <a:endParaRPr lang="tr-TR" sz="1600" dirty="0" smtClean="0">
              <a:effectLst/>
              <a:latin typeface="Calibri"/>
              <a:ea typeface="Calibri"/>
              <a:cs typeface="Arial"/>
            </a:endParaRPr>
          </a:p>
          <a:p>
            <a:pPr marL="342900" lvl="0" indent="-342900">
              <a:lnSpc>
                <a:spcPct val="115000"/>
              </a:lnSpc>
              <a:spcAft>
                <a:spcPts val="0"/>
              </a:spcAft>
              <a:buFont typeface="+mj-lt"/>
              <a:buAutoNum type="arabicPeriod"/>
            </a:pPr>
            <a:r>
              <a:rPr lang="tr-TR" dirty="0" smtClean="0">
                <a:effectLst/>
                <a:latin typeface="Times New Roman"/>
                <a:ea typeface="Calibri"/>
                <a:cs typeface="Arial"/>
              </a:rPr>
              <a:t>Staj değerlendirmeleri Staj Değerlendirme Komisyonu Tarafından yapılır.</a:t>
            </a:r>
            <a:endParaRPr lang="tr-TR" sz="1600" dirty="0" smtClean="0">
              <a:effectLst/>
              <a:latin typeface="Calibri"/>
              <a:ea typeface="Calibri"/>
              <a:cs typeface="Arial"/>
            </a:endParaRPr>
          </a:p>
          <a:p>
            <a:pPr marL="342900" lvl="0" indent="-342900">
              <a:lnSpc>
                <a:spcPct val="115000"/>
              </a:lnSpc>
              <a:spcAft>
                <a:spcPts val="0"/>
              </a:spcAft>
              <a:buFont typeface="+mj-lt"/>
              <a:buAutoNum type="arabicPeriod"/>
            </a:pPr>
            <a:r>
              <a:rPr lang="tr-TR" dirty="0" smtClean="0">
                <a:effectLst/>
                <a:latin typeface="Times New Roman"/>
                <a:ea typeface="Calibri"/>
                <a:cs typeface="Arial"/>
              </a:rPr>
              <a:t>Değerlendirmeye gelmeyen öğrencinin stajı başarısız olarak değerlendirilecektir.</a:t>
            </a:r>
            <a:endParaRPr lang="tr-TR" sz="1600" dirty="0" smtClean="0">
              <a:effectLst/>
              <a:latin typeface="Calibri"/>
              <a:ea typeface="Calibri"/>
              <a:cs typeface="Arial"/>
            </a:endParaRPr>
          </a:p>
          <a:p>
            <a:pPr marL="342900" lvl="0" indent="-342900">
              <a:lnSpc>
                <a:spcPct val="115000"/>
              </a:lnSpc>
              <a:spcAft>
                <a:spcPts val="0"/>
              </a:spcAft>
              <a:buFont typeface="+mj-lt"/>
              <a:buAutoNum type="arabicPeriod"/>
            </a:pPr>
            <a:r>
              <a:rPr lang="tr-TR" dirty="0" smtClean="0">
                <a:effectLst/>
                <a:latin typeface="Times New Roman"/>
                <a:ea typeface="Calibri"/>
                <a:cs typeface="Arial"/>
              </a:rPr>
              <a:t>Staj mülakatında öncelikle mesleki genel bilgileri değerlendirmek amacıyla yazılı sınav yapılır. Öğrenciler hem yazılı sınava hem de sözlü sınava girmek zorundadır.</a:t>
            </a:r>
            <a:endParaRPr lang="tr-TR" sz="1600" dirty="0" smtClean="0">
              <a:effectLst/>
              <a:latin typeface="Calibri"/>
              <a:ea typeface="Calibri"/>
              <a:cs typeface="Arial"/>
            </a:endParaRPr>
          </a:p>
          <a:p>
            <a:pPr marL="342900" lvl="0" indent="-342900">
              <a:lnSpc>
                <a:spcPct val="115000"/>
              </a:lnSpc>
              <a:spcAft>
                <a:spcPts val="0"/>
              </a:spcAft>
              <a:buFont typeface="+mj-lt"/>
              <a:buAutoNum type="arabicPeriod"/>
            </a:pPr>
            <a:r>
              <a:rPr lang="tr-TR" dirty="0" smtClean="0">
                <a:effectLst/>
                <a:latin typeface="Times New Roman"/>
                <a:ea typeface="Calibri"/>
                <a:cs typeface="Arial"/>
              </a:rPr>
              <a:t>Mülakat Notu hesaplanırken yapılacak yazılı sınav %15 + sözlü sınav %10 olarak dikkate alınır.</a:t>
            </a:r>
            <a:endParaRPr lang="tr-TR" sz="1600" dirty="0" smtClean="0">
              <a:effectLst/>
              <a:latin typeface="Calibri"/>
              <a:ea typeface="Calibri"/>
              <a:cs typeface="Arial"/>
            </a:endParaRPr>
          </a:p>
          <a:p>
            <a:pPr marL="342900" lvl="0" indent="-342900">
              <a:lnSpc>
                <a:spcPct val="115000"/>
              </a:lnSpc>
              <a:spcAft>
                <a:spcPts val="0"/>
              </a:spcAft>
              <a:buFont typeface="+mj-lt"/>
              <a:buAutoNum type="arabicPeriod"/>
            </a:pPr>
            <a:r>
              <a:rPr lang="tr-TR" dirty="0" smtClean="0">
                <a:effectLst/>
                <a:latin typeface="Times New Roman"/>
                <a:ea typeface="Calibri"/>
                <a:cs typeface="Arial"/>
              </a:rPr>
              <a:t>Denetim yapan Öğretim elemanı staj denetimi sırasında öğrenciyi staj yerinde bulamamışsa ve staj yapmadığı kanaatine varmışsa ilgili öğrenci staj mülakatına giremez ve stajdan başarısız sayılır.</a:t>
            </a:r>
            <a:endParaRPr lang="tr-TR" sz="1600" dirty="0" smtClean="0">
              <a:effectLst/>
              <a:latin typeface="Calibri"/>
              <a:ea typeface="Calibri"/>
              <a:cs typeface="Arial"/>
            </a:endParaRPr>
          </a:p>
          <a:p>
            <a:pPr marL="342900" lvl="0" indent="-342900">
              <a:lnSpc>
                <a:spcPct val="115000"/>
              </a:lnSpc>
              <a:spcAft>
                <a:spcPts val="1000"/>
              </a:spcAft>
              <a:buFont typeface="+mj-lt"/>
              <a:buAutoNum type="arabicPeriod"/>
            </a:pPr>
            <a:r>
              <a:rPr lang="tr-TR" dirty="0" smtClean="0">
                <a:solidFill>
                  <a:srgbClr val="222222"/>
                </a:solidFill>
                <a:effectLst/>
                <a:latin typeface="Times New Roman"/>
                <a:ea typeface="Calibri"/>
                <a:cs typeface="Arial"/>
              </a:rPr>
              <a:t>Staj Dersi;  transkripte 3 AKTS olarak  stajını başarıyla tamamlayan öğrencilerde Yeterli “YT”,  başarısız öğrencilerde “YZ” şeklinde görülecek olup, genel akademik başarı notu hesaplamasına dahil edilmeyecektir.</a:t>
            </a:r>
            <a:r>
              <a:rPr lang="tr-TR" dirty="0" smtClean="0">
                <a:effectLst/>
                <a:latin typeface="Times New Roman"/>
                <a:ea typeface="Calibri"/>
                <a:cs typeface="Arial"/>
              </a:rPr>
              <a:t>                                                                                                                                                         </a:t>
            </a:r>
            <a:endParaRPr lang="tr-TR" sz="1600" dirty="0">
              <a:effectLst/>
              <a:latin typeface="Calibri"/>
              <a:ea typeface="Calibri"/>
              <a:cs typeface="Arial"/>
            </a:endParaRPr>
          </a:p>
        </p:txBody>
      </p:sp>
    </p:spTree>
    <p:extLst>
      <p:ext uri="{BB962C8B-B14F-4D97-AF65-F5344CB8AC3E}">
        <p14:creationId xmlns:p14="http://schemas.microsoft.com/office/powerpoint/2010/main" val="3486460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NEDEN YAPILIR?</a:t>
            </a:r>
            <a:endParaRPr lang="tr-TR" dirty="0"/>
          </a:p>
        </p:txBody>
      </p:sp>
      <p:sp>
        <p:nvSpPr>
          <p:cNvPr id="3" name="İçerik Yer Tutucusu 2"/>
          <p:cNvSpPr>
            <a:spLocks noGrp="1"/>
          </p:cNvSpPr>
          <p:nvPr>
            <p:ph idx="1"/>
          </p:nvPr>
        </p:nvSpPr>
        <p:spPr/>
        <p:txBody>
          <a:bodyPr>
            <a:normAutofit fontScale="92500"/>
          </a:bodyPr>
          <a:lstStyle/>
          <a:p>
            <a:pPr>
              <a:lnSpc>
                <a:spcPct val="150000"/>
              </a:lnSpc>
              <a:buFont typeface="Wingdings" panose="05000000000000000000" pitchFamily="2" charset="2"/>
              <a:buChar char="v"/>
            </a:pPr>
            <a:r>
              <a:rPr lang="tr-TR" sz="2400" b="0" dirty="0" smtClean="0"/>
              <a:t>Teorik olarak görülen konuları pratik hale dönüştürmek</a:t>
            </a:r>
          </a:p>
          <a:p>
            <a:pPr>
              <a:lnSpc>
                <a:spcPct val="150000"/>
              </a:lnSpc>
              <a:buFont typeface="Wingdings" panose="05000000000000000000" pitchFamily="2" charset="2"/>
              <a:buChar char="v"/>
            </a:pPr>
            <a:r>
              <a:rPr lang="tr-TR" sz="2400" b="0" dirty="0" smtClean="0"/>
              <a:t>Gerçek uygulamalardan yola çıkarak «yaparak öğrenme» sistemini gerçekleştirmek</a:t>
            </a:r>
          </a:p>
          <a:p>
            <a:pPr>
              <a:lnSpc>
                <a:spcPct val="150000"/>
              </a:lnSpc>
              <a:buFont typeface="Wingdings" panose="05000000000000000000" pitchFamily="2" charset="2"/>
              <a:buChar char="v"/>
            </a:pPr>
            <a:r>
              <a:rPr lang="tr-TR" sz="2400" b="0" dirty="0" smtClean="0"/>
              <a:t>İş dünyasına adım atmak, çalışma ortamlarını ve işleyişi görmek</a:t>
            </a:r>
          </a:p>
          <a:p>
            <a:pPr>
              <a:lnSpc>
                <a:spcPct val="150000"/>
              </a:lnSpc>
              <a:buFont typeface="Wingdings" panose="05000000000000000000" pitchFamily="2" charset="2"/>
              <a:buChar char="v"/>
            </a:pPr>
            <a:r>
              <a:rPr lang="tr-TR" sz="2400" b="0" dirty="0" smtClean="0"/>
              <a:t>Kendini tanımak meslek ve kariyer planı oluşturmak</a:t>
            </a:r>
            <a:endParaRPr lang="tr-TR" sz="2400" b="0" dirty="0"/>
          </a:p>
        </p:txBody>
      </p:sp>
    </p:spTree>
    <p:extLst>
      <p:ext uri="{BB962C8B-B14F-4D97-AF65-F5344CB8AC3E}">
        <p14:creationId xmlns:p14="http://schemas.microsoft.com/office/powerpoint/2010/main" val="3924444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332656"/>
            <a:ext cx="7520940" cy="5256584"/>
          </a:xfrm>
        </p:spPr>
        <p:txBody>
          <a:bodyPr>
            <a:normAutofit/>
          </a:bodyPr>
          <a:lstStyle/>
          <a:p>
            <a:pPr>
              <a:lnSpc>
                <a:spcPct val="150000"/>
              </a:lnSpc>
            </a:pPr>
            <a:r>
              <a:rPr lang="tr-TR" dirty="0" smtClean="0">
                <a:solidFill>
                  <a:srgbClr val="000000"/>
                </a:solidFill>
                <a:latin typeface="Arial"/>
              </a:rPr>
              <a:t>     Son </a:t>
            </a:r>
            <a:r>
              <a:rPr lang="tr-TR" dirty="0">
                <a:solidFill>
                  <a:srgbClr val="000000"/>
                </a:solidFill>
                <a:latin typeface="Arial"/>
              </a:rPr>
              <a:t>olarak; </a:t>
            </a:r>
            <a:endParaRPr lang="tr-TR" b="0" dirty="0">
              <a:solidFill>
                <a:srgbClr val="000000"/>
              </a:solidFill>
              <a:latin typeface="Arial"/>
            </a:endParaRPr>
          </a:p>
          <a:p>
            <a:pPr>
              <a:lnSpc>
                <a:spcPct val="150000"/>
              </a:lnSpc>
            </a:pPr>
            <a:r>
              <a:rPr lang="tr-TR" dirty="0" smtClean="0">
                <a:solidFill>
                  <a:srgbClr val="000000"/>
                </a:solidFill>
                <a:latin typeface="Arial"/>
              </a:rPr>
              <a:t>     Staj </a:t>
            </a:r>
            <a:r>
              <a:rPr lang="tr-TR" dirty="0">
                <a:solidFill>
                  <a:srgbClr val="000000"/>
                </a:solidFill>
                <a:latin typeface="Arial"/>
              </a:rPr>
              <a:t>defterinizi, burada bahsedilen önerileri ve uyarıları dikkate alarak doldurunuz. Baştan savma, çalakalem, özensiz bir şekilde hazırlanan staj defterleri kabul edilmeyecektir. Stajınız kabul edilmediği takdirde stajınızı tekrar yapmak zorunda kalırsınız. Staj süreci için verilen tarihleri takip edin ve bu tarihlere uyun. Zamanında teslim edilmeyen staj defterleri işleme alınmayacaktır. Dolayısıyla yine stajınızı tekrar yapmak zorunda kalabilirsiniz. Ayrıca stajın, iş hayatına atılan bir adım olduğunu unutmayın. Amirlerinizle iyi geçinin, çevre edinin, iş hayatını tanıyın. Bu size mezuniyet sonrasında birçok kapıların açılmasını kolaylaştıracaktır. Kim bilir belki de staj yaptığınız yerde kariyer basamaklarını çıkabilirsiniz. </a:t>
            </a:r>
            <a:endParaRPr lang="tr-TR" dirty="0"/>
          </a:p>
        </p:txBody>
      </p:sp>
    </p:spTree>
    <p:extLst>
      <p:ext uri="{BB962C8B-B14F-4D97-AF65-F5344CB8AC3E}">
        <p14:creationId xmlns:p14="http://schemas.microsoft.com/office/powerpoint/2010/main" val="2731724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4664"/>
            <a:ext cx="9144000" cy="4608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158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YERİ BULMAK</a:t>
            </a:r>
            <a:endParaRPr lang="tr-TR" dirty="0"/>
          </a:p>
        </p:txBody>
      </p:sp>
      <p:sp>
        <p:nvSpPr>
          <p:cNvPr id="3" name="İçerik Yer Tutucusu 2"/>
          <p:cNvSpPr>
            <a:spLocks noGrp="1"/>
          </p:cNvSpPr>
          <p:nvPr>
            <p:ph idx="1"/>
          </p:nvPr>
        </p:nvSpPr>
        <p:spPr/>
        <p:txBody>
          <a:bodyPr/>
          <a:lstStyle/>
          <a:p>
            <a:endParaRPr lang="tr-TR" sz="1000" b="0" dirty="0">
              <a:solidFill>
                <a:srgbClr val="000000"/>
              </a:solidFill>
              <a:latin typeface="Century Schoolbook"/>
            </a:endParaRPr>
          </a:p>
          <a:p>
            <a:endParaRPr lang="tr-TR" sz="1000" b="0" dirty="0">
              <a:latin typeface="Century Schoolbook"/>
            </a:endParaRPr>
          </a:p>
          <a:p>
            <a:pPr>
              <a:lnSpc>
                <a:spcPct val="150000"/>
              </a:lnSpc>
            </a:pPr>
            <a:r>
              <a:rPr lang="tr-TR" sz="2400" dirty="0" smtClean="0"/>
              <a:t>    Staj </a:t>
            </a:r>
            <a:r>
              <a:rPr lang="tr-TR" sz="2400" dirty="0"/>
              <a:t>yeri bulma konusunda öğrencinin kendi istediği bir yer bulması ve iş başvuruları hakkında tecrübe kazanması için</a:t>
            </a:r>
            <a:r>
              <a:rPr lang="tr-TR" sz="2400" dirty="0" smtClean="0"/>
              <a:t>; staj </a:t>
            </a:r>
            <a:r>
              <a:rPr lang="tr-TR" sz="2400" dirty="0"/>
              <a:t>yeri bulma işlemi öğrenciye bırakılmaktadır.</a:t>
            </a:r>
          </a:p>
          <a:p>
            <a:endParaRPr lang="tr-TR"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31189"/>
            <a:ext cx="2400300" cy="1669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3056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YERİ ÖZELLİKLERİ</a:t>
            </a:r>
            <a:endParaRPr lang="tr-TR" dirty="0"/>
          </a:p>
        </p:txBody>
      </p:sp>
      <p:sp>
        <p:nvSpPr>
          <p:cNvPr id="3" name="İçerik Yer Tutucusu 2"/>
          <p:cNvSpPr>
            <a:spLocks noGrp="1"/>
          </p:cNvSpPr>
          <p:nvPr>
            <p:ph idx="1"/>
          </p:nvPr>
        </p:nvSpPr>
        <p:spPr/>
        <p:txBody>
          <a:bodyPr/>
          <a:lstStyle/>
          <a:p>
            <a:endParaRPr lang="tr-TR" sz="1000" b="0" dirty="0">
              <a:solidFill>
                <a:srgbClr val="000000"/>
              </a:solidFill>
              <a:latin typeface="Century Schoolbook"/>
            </a:endParaRPr>
          </a:p>
          <a:p>
            <a:endParaRPr lang="tr-TR" sz="1000" b="0" dirty="0">
              <a:latin typeface="Century Schoolbook"/>
            </a:endParaRPr>
          </a:p>
          <a:p>
            <a:pPr>
              <a:lnSpc>
                <a:spcPct val="150000"/>
              </a:lnSpc>
            </a:pPr>
            <a:r>
              <a:rPr lang="tr-TR" sz="2400" dirty="0" smtClean="0"/>
              <a:t>    Staj yerine başvurduğunuz zaman staj ile ilgili başvuru belgelerinizi, sigortanızı, staj zamanı ulaşımın nasıl sağlanacağını ve çalışacağınız amirinizin kim olacağını, iletişimini, firma politikasını, özel kuralları mutlaka gitmeden önce öğrenin. </a:t>
            </a:r>
            <a:endParaRPr lang="tr-TR" sz="2400" dirty="0"/>
          </a:p>
          <a:p>
            <a:endParaRPr lang="tr-TR" dirty="0"/>
          </a:p>
        </p:txBody>
      </p:sp>
    </p:spTree>
    <p:extLst>
      <p:ext uri="{BB962C8B-B14F-4D97-AF65-F5344CB8AC3E}">
        <p14:creationId xmlns:p14="http://schemas.microsoft.com/office/powerpoint/2010/main" val="1498537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YERİ ÖNEMİ</a:t>
            </a:r>
            <a:endParaRPr lang="tr-TR" dirty="0"/>
          </a:p>
        </p:txBody>
      </p:sp>
      <p:sp>
        <p:nvSpPr>
          <p:cNvPr id="3" name="İçerik Yer Tutucusu 2"/>
          <p:cNvSpPr>
            <a:spLocks noGrp="1"/>
          </p:cNvSpPr>
          <p:nvPr>
            <p:ph idx="1"/>
          </p:nvPr>
        </p:nvSpPr>
        <p:spPr>
          <a:xfrm>
            <a:off x="827584" y="1196752"/>
            <a:ext cx="7520940" cy="3816424"/>
          </a:xfrm>
        </p:spPr>
        <p:txBody>
          <a:bodyPr>
            <a:normAutofit fontScale="40000" lnSpcReduction="20000"/>
          </a:bodyPr>
          <a:lstStyle/>
          <a:p>
            <a:endParaRPr lang="tr-TR" sz="1000" b="0" dirty="0">
              <a:solidFill>
                <a:srgbClr val="000000"/>
              </a:solidFill>
              <a:latin typeface="Century Schoolbook"/>
            </a:endParaRPr>
          </a:p>
          <a:p>
            <a:pPr>
              <a:lnSpc>
                <a:spcPct val="160000"/>
              </a:lnSpc>
            </a:pPr>
            <a:r>
              <a:rPr lang="tr-TR" sz="2900" dirty="0">
                <a:latin typeface="Arial" panose="020B0604020202020204" pitchFamily="34" charset="0"/>
                <a:cs typeface="Arial" panose="020B0604020202020204" pitchFamily="34" charset="0"/>
              </a:rPr>
              <a:t>Staj yapacağınız yerin </a:t>
            </a:r>
          </a:p>
          <a:p>
            <a:pPr>
              <a:lnSpc>
                <a:spcPct val="160000"/>
              </a:lnSpc>
            </a:pPr>
            <a:r>
              <a:rPr lang="tr-TR" sz="3400" dirty="0">
                <a:latin typeface="Arial" panose="020B0604020202020204" pitchFamily="34" charset="0"/>
                <a:cs typeface="Arial" panose="020B0604020202020204" pitchFamily="34" charset="0"/>
              </a:rPr>
              <a:t>1.Kurumsal bir yapıya sahip olması </a:t>
            </a:r>
          </a:p>
          <a:p>
            <a:pPr>
              <a:lnSpc>
                <a:spcPct val="160000"/>
              </a:lnSpc>
            </a:pPr>
            <a:r>
              <a:rPr lang="tr-TR" sz="3400" dirty="0">
                <a:latin typeface="Arial" panose="020B0604020202020204" pitchFamily="34" charset="0"/>
                <a:cs typeface="Arial" panose="020B0604020202020204" pitchFamily="34" charset="0"/>
              </a:rPr>
              <a:t>2.Büyük üretim hacmine sahip olması </a:t>
            </a:r>
          </a:p>
          <a:p>
            <a:pPr>
              <a:lnSpc>
                <a:spcPct val="160000"/>
              </a:lnSpc>
            </a:pPr>
            <a:r>
              <a:rPr lang="tr-TR" sz="3400" dirty="0">
                <a:latin typeface="Arial" panose="020B0604020202020204" pitchFamily="34" charset="0"/>
                <a:cs typeface="Arial" panose="020B0604020202020204" pitchFamily="34" charset="0"/>
              </a:rPr>
              <a:t>3.Marka değerinin olması </a:t>
            </a:r>
          </a:p>
          <a:p>
            <a:pPr>
              <a:lnSpc>
                <a:spcPct val="160000"/>
              </a:lnSpc>
            </a:pPr>
            <a:r>
              <a:rPr lang="tr-TR" sz="3400" dirty="0">
                <a:latin typeface="Arial" panose="020B0604020202020204" pitchFamily="34" charset="0"/>
                <a:cs typeface="Arial" panose="020B0604020202020204" pitchFamily="34" charset="0"/>
              </a:rPr>
              <a:t>4.İthalat - İhracat yapan bir firma olması </a:t>
            </a:r>
          </a:p>
          <a:p>
            <a:pPr>
              <a:lnSpc>
                <a:spcPct val="160000"/>
              </a:lnSpc>
            </a:pPr>
            <a:r>
              <a:rPr lang="tr-TR" sz="3400" dirty="0">
                <a:latin typeface="Arial" panose="020B0604020202020204" pitchFamily="34" charset="0"/>
                <a:cs typeface="Arial" panose="020B0604020202020204" pitchFamily="34" charset="0"/>
              </a:rPr>
              <a:t>5.Küresel bir firma olması </a:t>
            </a:r>
          </a:p>
          <a:p>
            <a:pPr>
              <a:lnSpc>
                <a:spcPct val="160000"/>
              </a:lnSpc>
            </a:pPr>
            <a:r>
              <a:rPr lang="tr-TR" sz="3400" dirty="0">
                <a:latin typeface="Arial" panose="020B0604020202020204" pitchFamily="34" charset="0"/>
                <a:cs typeface="Arial" panose="020B0604020202020204" pitchFamily="34" charset="0"/>
              </a:rPr>
              <a:t>6.Staj konusuna bağlı olarak sektörün içinde yer alan bir firma olması </a:t>
            </a:r>
          </a:p>
          <a:p>
            <a:pPr>
              <a:lnSpc>
                <a:spcPct val="160000"/>
              </a:lnSpc>
            </a:pPr>
            <a:endParaRPr lang="tr-TR" sz="3400" dirty="0">
              <a:latin typeface="Arial" panose="020B0604020202020204" pitchFamily="34" charset="0"/>
              <a:cs typeface="Arial" panose="020B0604020202020204" pitchFamily="34" charset="0"/>
            </a:endParaRPr>
          </a:p>
          <a:p>
            <a:pPr>
              <a:lnSpc>
                <a:spcPct val="160000"/>
              </a:lnSpc>
            </a:pPr>
            <a:r>
              <a:rPr lang="tr-TR" sz="3400" dirty="0">
                <a:latin typeface="Arial" panose="020B0604020202020204" pitchFamily="34" charset="0"/>
                <a:cs typeface="Arial" panose="020B0604020202020204" pitchFamily="34" charset="0"/>
              </a:rPr>
              <a:t>Sonraki iş başvurularınızda büyük avantaj sağlayacaktır. </a:t>
            </a:r>
          </a:p>
        </p:txBody>
      </p:sp>
    </p:spTree>
    <p:extLst>
      <p:ext uri="{BB962C8B-B14F-4D97-AF65-F5344CB8AC3E}">
        <p14:creationId xmlns:p14="http://schemas.microsoft.com/office/powerpoint/2010/main" val="1969964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sistemi</a:t>
            </a:r>
            <a:endParaRPr lang="tr-TR" dirty="0"/>
          </a:p>
        </p:txBody>
      </p:sp>
      <p:sp>
        <p:nvSpPr>
          <p:cNvPr id="3" name="İçerik Yer Tutucusu 2"/>
          <p:cNvSpPr>
            <a:spLocks noGrp="1"/>
          </p:cNvSpPr>
          <p:nvPr>
            <p:ph idx="1"/>
          </p:nvPr>
        </p:nvSpPr>
        <p:spPr>
          <a:xfrm>
            <a:off x="827584" y="1196752"/>
            <a:ext cx="7520940" cy="3888432"/>
          </a:xfrm>
        </p:spPr>
        <p:txBody>
          <a:bodyPr>
            <a:normAutofit fontScale="70000" lnSpcReduction="20000"/>
          </a:bodyPr>
          <a:lstStyle/>
          <a:p>
            <a:r>
              <a:rPr lang="tr-TR" sz="2000" dirty="0" smtClean="0">
                <a:latin typeface="Arial" panose="020B0604020202020204" pitchFamily="34" charset="0"/>
                <a:cs typeface="Arial" panose="020B0604020202020204" pitchFamily="34" charset="0"/>
              </a:rPr>
              <a:t>Bölümümüz </a:t>
            </a:r>
            <a:r>
              <a:rPr lang="tr-TR" sz="2000" dirty="0">
                <a:latin typeface="Arial" panose="020B0604020202020204" pitchFamily="34" charset="0"/>
                <a:cs typeface="Arial" panose="020B0604020202020204" pitchFamily="34" charset="0"/>
              </a:rPr>
              <a:t>staj süreci şu şekilde yürümektedir. </a:t>
            </a:r>
          </a:p>
          <a:p>
            <a:pPr>
              <a:lnSpc>
                <a:spcPct val="160000"/>
              </a:lnSpc>
            </a:pPr>
            <a:r>
              <a:rPr lang="tr-TR" sz="2000" dirty="0">
                <a:latin typeface="Arial" panose="020B0604020202020204" pitchFamily="34" charset="0"/>
                <a:cs typeface="Arial" panose="020B0604020202020204" pitchFamily="34" charset="0"/>
              </a:rPr>
              <a:t>1.Öğrenci istediği bir kuruma başvuruda bulunur. </a:t>
            </a:r>
          </a:p>
          <a:p>
            <a:pPr>
              <a:lnSpc>
                <a:spcPct val="170000"/>
              </a:lnSpc>
            </a:pPr>
            <a:r>
              <a:rPr lang="tr-TR" sz="2000" dirty="0">
                <a:latin typeface="Arial" panose="020B0604020202020204" pitchFamily="34" charset="0"/>
                <a:cs typeface="Arial" panose="020B0604020202020204" pitchFamily="34" charset="0"/>
              </a:rPr>
              <a:t>2</a:t>
            </a:r>
            <a:r>
              <a:rPr lang="tr-TR" sz="2000" dirty="0" smtClean="0">
                <a:latin typeface="Arial" panose="020B0604020202020204" pitchFamily="34" charset="0"/>
                <a:cs typeface="Arial" panose="020B0604020202020204" pitchFamily="34" charset="0"/>
              </a:rPr>
              <a:t>. Firmayı </a:t>
            </a:r>
            <a:r>
              <a:rPr lang="tr-TR" sz="2000" dirty="0">
                <a:latin typeface="Arial" panose="020B0604020202020204" pitchFamily="34" charset="0"/>
                <a:cs typeface="Arial" panose="020B0604020202020204" pitchFamily="34" charset="0"/>
              </a:rPr>
              <a:t>bölüme bildirmek </a:t>
            </a:r>
            <a:r>
              <a:rPr lang="tr-TR" sz="2000" dirty="0" smtClean="0">
                <a:latin typeface="Arial" panose="020B0604020202020204" pitchFamily="34" charset="0"/>
                <a:cs typeface="Arial" panose="020B0604020202020204" pitchFamily="34" charset="0"/>
              </a:rPr>
              <a:t>Form 1 Staj Yeri Uygunluk Formu doldurulur. Bu </a:t>
            </a:r>
            <a:r>
              <a:rPr lang="tr-TR" sz="2000" dirty="0">
                <a:latin typeface="Arial" panose="020B0604020202020204" pitchFamily="34" charset="0"/>
                <a:cs typeface="Arial" panose="020B0604020202020204" pitchFamily="34" charset="0"/>
              </a:rPr>
              <a:t>form bölüm staj komisyonu tarafından onaylanır. </a:t>
            </a:r>
            <a:r>
              <a:rPr lang="tr-TR" sz="2000" dirty="0" smtClean="0">
                <a:latin typeface="Arial" panose="020B0604020202020204" pitchFamily="34" charset="0"/>
                <a:cs typeface="Arial" panose="020B0604020202020204" pitchFamily="34" charset="0"/>
              </a:rPr>
              <a:t>Firma öğrenciye ücret ödeyip devlet katkısı almak istiyorsa ek olarak </a:t>
            </a:r>
            <a:r>
              <a:rPr lang="tr-TR" sz="1800" dirty="0">
                <a:latin typeface="Arial" panose="020B0604020202020204" pitchFamily="34" charset="0"/>
                <a:cs typeface="Arial" panose="020B0604020202020204" pitchFamily="34" charset="0"/>
              </a:rPr>
              <a:t>Staj Kabul ve Sözleşme Formunun ilgili yerleri doldurulduktan sonra öğrenci, işveren, danışman, bölüm başkanı ve yüksekokul müdürü tarafından imzalandıktan sonra muhasebe birimine teslim edilecektir. </a:t>
            </a:r>
            <a:r>
              <a:rPr lang="tr-TR" sz="1800" dirty="0" smtClean="0">
                <a:latin typeface="Arial" panose="020B0604020202020204" pitchFamily="34" charset="0"/>
                <a:cs typeface="Arial" panose="020B0604020202020204" pitchFamily="34" charset="0"/>
              </a:rPr>
              <a:t>(Gerekli bilgi ve </a:t>
            </a:r>
            <a:r>
              <a:rPr lang="tr-TR" sz="2000" dirty="0" smtClean="0">
                <a:latin typeface="Arial" panose="020B0604020202020204" pitchFamily="34" charset="0"/>
                <a:cs typeface="Arial" panose="020B0604020202020204" pitchFamily="34" charset="0"/>
              </a:rPr>
              <a:t>formlara KMYO web sayfası Öğrenci- staj ikonlarından ulaşılabilir. </a:t>
            </a:r>
            <a:r>
              <a:rPr lang="tr-TR" sz="2000" dirty="0" smtClean="0">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a:t>
            </a:r>
            <a:r>
              <a:rPr lang="tr-TR" sz="2000" dirty="0" smtClean="0">
                <a:latin typeface="Arial" panose="020B0604020202020204" pitchFamily="34" charset="0"/>
                <a:cs typeface="Arial" panose="020B0604020202020204" pitchFamily="34" charset="0"/>
                <a:hlinkClick r:id="rId2"/>
              </a:rPr>
              <a:t>www.kmyo.duzce.edu.tr/Sayfa/9286/staj</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a:p>
            <a:pPr>
              <a:lnSpc>
                <a:spcPct val="160000"/>
              </a:lnSpc>
            </a:pPr>
            <a:r>
              <a:rPr lang="tr-TR" sz="2000" dirty="0">
                <a:latin typeface="Arial" panose="020B0604020202020204" pitchFamily="34" charset="0"/>
                <a:cs typeface="Arial" panose="020B0604020202020204" pitchFamily="34" charset="0"/>
              </a:rPr>
              <a:t>3</a:t>
            </a:r>
            <a:r>
              <a:rPr lang="tr-TR" sz="2000" dirty="0" smtClean="0">
                <a:latin typeface="Arial" panose="020B0604020202020204" pitchFamily="34" charset="0"/>
                <a:cs typeface="Arial" panose="020B0604020202020204" pitchFamily="34" charset="0"/>
              </a:rPr>
              <a:t>.Bölüm staj komisyonunun onayı </a:t>
            </a:r>
            <a:r>
              <a:rPr lang="tr-TR" sz="2000" dirty="0">
                <a:latin typeface="Arial" panose="020B0604020202020204" pitchFamily="34" charset="0"/>
                <a:cs typeface="Arial" panose="020B0604020202020204" pitchFamily="34" charset="0"/>
              </a:rPr>
              <a:t>alındıktan sonra </a:t>
            </a:r>
            <a:r>
              <a:rPr lang="tr-TR" sz="2000" dirty="0" smtClean="0">
                <a:latin typeface="Arial" panose="020B0604020202020204" pitchFamily="34" charset="0"/>
                <a:cs typeface="Arial" panose="020B0604020202020204" pitchFamily="34" charset="0"/>
              </a:rPr>
              <a:t>Muhasebe </a:t>
            </a:r>
            <a:r>
              <a:rPr lang="tr-TR" sz="2000" dirty="0">
                <a:latin typeface="Arial" panose="020B0604020202020204" pitchFamily="34" charset="0"/>
                <a:cs typeface="Arial" panose="020B0604020202020204" pitchFamily="34" charset="0"/>
              </a:rPr>
              <a:t>birimine bildirim yapılır. </a:t>
            </a:r>
          </a:p>
          <a:p>
            <a:pPr>
              <a:lnSpc>
                <a:spcPct val="160000"/>
              </a:lnSpc>
            </a:pPr>
            <a:r>
              <a:rPr lang="tr-TR" sz="2000" dirty="0">
                <a:latin typeface="Arial" panose="020B0604020202020204" pitchFamily="34" charset="0"/>
                <a:cs typeface="Arial" panose="020B0604020202020204" pitchFamily="34" charset="0"/>
              </a:rPr>
              <a:t>5.Bu bildirim sonrası SGK stajyer öğrenci sigortası yapılır. </a:t>
            </a:r>
          </a:p>
          <a:p>
            <a:endParaRPr lang="tr-TR" dirty="0"/>
          </a:p>
        </p:txBody>
      </p:sp>
    </p:spTree>
    <p:extLst>
      <p:ext uri="{BB962C8B-B14F-4D97-AF65-F5344CB8AC3E}">
        <p14:creationId xmlns:p14="http://schemas.microsoft.com/office/powerpoint/2010/main" val="261094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9144000" cy="6741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2721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568952"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12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Staj sigortası</a:t>
            </a:r>
            <a:endParaRPr lang="tr-TR" dirty="0"/>
          </a:p>
        </p:txBody>
      </p:sp>
      <p:sp>
        <p:nvSpPr>
          <p:cNvPr id="3" name="İçerik Yer Tutucusu 2"/>
          <p:cNvSpPr>
            <a:spLocks noGrp="1"/>
          </p:cNvSpPr>
          <p:nvPr>
            <p:ph idx="1"/>
          </p:nvPr>
        </p:nvSpPr>
        <p:spPr>
          <a:xfrm>
            <a:off x="822960" y="1100628"/>
            <a:ext cx="7520940" cy="4560620"/>
          </a:xfrm>
        </p:spPr>
        <p:txBody>
          <a:bodyPr>
            <a:normAutofit/>
          </a:bodyPr>
          <a:lstStyle/>
          <a:p>
            <a:endParaRPr lang="tr-TR" sz="1000" b="0" dirty="0">
              <a:solidFill>
                <a:srgbClr val="000000"/>
              </a:solidFill>
              <a:latin typeface="Century Schoolbook"/>
            </a:endParaRPr>
          </a:p>
          <a:p>
            <a:endParaRPr lang="tr-TR" sz="1000" b="0" dirty="0">
              <a:latin typeface="Century Schoolbook"/>
            </a:endParaRPr>
          </a:p>
          <a:p>
            <a:pPr>
              <a:lnSpc>
                <a:spcPct val="150000"/>
              </a:lnSpc>
            </a:pPr>
            <a:r>
              <a:rPr lang="tr-TR" sz="2000" b="0" dirty="0" smtClean="0">
                <a:latin typeface="Arial" panose="020B0604020202020204" pitchFamily="34" charset="0"/>
                <a:cs typeface="Arial" panose="020B0604020202020204" pitchFamily="34" charset="0"/>
              </a:rPr>
              <a:t>     Staj </a:t>
            </a:r>
            <a:r>
              <a:rPr lang="tr-TR" sz="2000" b="0" dirty="0">
                <a:latin typeface="Arial" panose="020B0604020202020204" pitchFamily="34" charset="0"/>
                <a:cs typeface="Arial" panose="020B0604020202020204" pitchFamily="34" charset="0"/>
              </a:rPr>
              <a:t>sigortası üniversite tarafından yapılan ve genel amacı stajyerin iş yeri sınırları içerinde uğraması muhtemel kazalara karşı yapılmaktadır. </a:t>
            </a:r>
          </a:p>
          <a:p>
            <a:pPr>
              <a:lnSpc>
                <a:spcPct val="150000"/>
              </a:lnSpc>
            </a:pPr>
            <a:r>
              <a:rPr lang="tr-TR" sz="2000" b="0" dirty="0" smtClean="0">
                <a:latin typeface="Arial" panose="020B0604020202020204" pitchFamily="34" charset="0"/>
                <a:cs typeface="Arial" panose="020B0604020202020204" pitchFamily="34" charset="0"/>
              </a:rPr>
              <a:t>    Staj </a:t>
            </a:r>
            <a:r>
              <a:rPr lang="tr-TR" sz="2000" b="0" dirty="0">
                <a:latin typeface="Arial" panose="020B0604020202020204" pitchFamily="34" charset="0"/>
                <a:cs typeface="Arial" panose="020B0604020202020204" pitchFamily="34" charset="0"/>
              </a:rPr>
              <a:t>sigortası şirketlerin yaptığı çalışan sigortası veya babanız üzerinden gelen sigorta hakkından farklıdır</a:t>
            </a:r>
            <a:r>
              <a:rPr lang="tr-TR" sz="2000" b="0" dirty="0" smtClean="0">
                <a:latin typeface="Arial" panose="020B0604020202020204" pitchFamily="34" charset="0"/>
                <a:cs typeface="Arial" panose="020B0604020202020204" pitchFamily="34" charset="0"/>
              </a:rPr>
              <a:t>. Hiçbir </a:t>
            </a:r>
            <a:r>
              <a:rPr lang="tr-TR" sz="2000" b="0" dirty="0">
                <a:latin typeface="Arial" panose="020B0604020202020204" pitchFamily="34" charset="0"/>
                <a:cs typeface="Arial" panose="020B0604020202020204" pitchFamily="34" charset="0"/>
              </a:rPr>
              <a:t>hak </a:t>
            </a:r>
            <a:r>
              <a:rPr lang="tr-TR" sz="2000" b="0" dirty="0" smtClean="0">
                <a:latin typeface="Arial" panose="020B0604020202020204" pitchFamily="34" charset="0"/>
                <a:cs typeface="Arial" panose="020B0604020202020204" pitchFamily="34" charset="0"/>
              </a:rPr>
              <a:t>tanımaz(ilaç, doktor </a:t>
            </a:r>
            <a:r>
              <a:rPr lang="tr-TR" sz="2000" b="0" dirty="0">
                <a:latin typeface="Arial" panose="020B0604020202020204" pitchFamily="34" charset="0"/>
                <a:cs typeface="Arial" panose="020B0604020202020204" pitchFamily="34" charset="0"/>
              </a:rPr>
              <a:t>yoktur) Sadece kaza sonrası müdahale imkanı sağlar. Bu sebeple çalışma saati prim gün sayınıza etki etmez. </a:t>
            </a:r>
          </a:p>
          <a:p>
            <a:endParaRPr lang="tr-TR" dirty="0"/>
          </a:p>
        </p:txBody>
      </p:sp>
    </p:spTree>
    <p:extLst>
      <p:ext uri="{BB962C8B-B14F-4D97-AF65-F5344CB8AC3E}">
        <p14:creationId xmlns:p14="http://schemas.microsoft.com/office/powerpoint/2010/main" val="31421521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2981</TotalTime>
  <Words>981</Words>
  <Application>Microsoft Office PowerPoint</Application>
  <PresentationFormat>Ekran Gösterisi (4:3)</PresentationFormat>
  <Paragraphs>98</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Açılar</vt:lpstr>
      <vt:lpstr>YÖNETİM VE ORGANİZASYON BÖLÜMÜ LOJİSTİK PROGRAMI</vt:lpstr>
      <vt:lpstr>STAJ NEDEN YAPILIR?</vt:lpstr>
      <vt:lpstr>STAJ YERİ BULMAK</vt:lpstr>
      <vt:lpstr>STAJ YERİ ÖZELLİKLERİ</vt:lpstr>
      <vt:lpstr>STAJ YERİ ÖNEMİ</vt:lpstr>
      <vt:lpstr>Staj sistemi</vt:lpstr>
      <vt:lpstr>PowerPoint Sunusu</vt:lpstr>
      <vt:lpstr>PowerPoint Sunusu</vt:lpstr>
      <vt:lpstr>Staj sigortası</vt:lpstr>
      <vt:lpstr>STAJLA İLGİLİ TAVSİYELER</vt:lpstr>
      <vt:lpstr>STAJ DOSYASI NASIL DOLDURULUR / NASIL DOLDURULMAZ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VE ORGANİZASYON BÖLÜMÜ LOJİSTİK PROGRAMI</dc:title>
  <dc:creator>PC</dc:creator>
  <cp:lastModifiedBy>PC</cp:lastModifiedBy>
  <cp:revision>30</cp:revision>
  <dcterms:created xsi:type="dcterms:W3CDTF">2020-02-18T09:27:39Z</dcterms:created>
  <dcterms:modified xsi:type="dcterms:W3CDTF">2020-02-20T11:08:45Z</dcterms:modified>
</cp:coreProperties>
</file>